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8" r:id="rId2"/>
    <p:sldId id="299" r:id="rId3"/>
    <p:sldId id="279" r:id="rId4"/>
    <p:sldId id="295" r:id="rId5"/>
    <p:sldId id="280" r:id="rId6"/>
    <p:sldId id="281" r:id="rId7"/>
    <p:sldId id="307" r:id="rId8"/>
    <p:sldId id="282" r:id="rId9"/>
    <p:sldId id="283" r:id="rId10"/>
    <p:sldId id="296" r:id="rId11"/>
    <p:sldId id="284" r:id="rId12"/>
    <p:sldId id="258" r:id="rId13"/>
    <p:sldId id="260" r:id="rId14"/>
    <p:sldId id="262" r:id="rId15"/>
    <p:sldId id="263" r:id="rId16"/>
    <p:sldId id="305" r:id="rId17"/>
    <p:sldId id="306" r:id="rId18"/>
    <p:sldId id="265" r:id="rId19"/>
    <p:sldId id="270" r:id="rId20"/>
    <p:sldId id="268" r:id="rId21"/>
    <p:sldId id="308" r:id="rId22"/>
    <p:sldId id="272" r:id="rId23"/>
    <p:sldId id="302" r:id="rId24"/>
    <p:sldId id="303" r:id="rId25"/>
    <p:sldId id="286" r:id="rId26"/>
    <p:sldId id="304" r:id="rId27"/>
    <p:sldId id="288" r:id="rId28"/>
    <p:sldId id="290" r:id="rId29"/>
    <p:sldId id="309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1BF88-CF07-468F-8E6B-9B8AE2804680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3C39D-F622-4E48-9475-ABFE12535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6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3C39D-F622-4E48-9475-ABFE125356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1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211E-EC3D-4425-87EF-F8412CA31A32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723D-A29A-437F-AAD5-8249627AF8FD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7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90956-04C8-4CCC-A9B8-A7CFE0866534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5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9C9-3FD1-4811-8ED4-0063E31E3B14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47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2C6EA-5DEB-4EE0-A2E7-28CD6A866B48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0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405EA-9629-435D-8EBE-9A474EB16C9B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49-A486-4C77-BA1E-B71AAA89CF9F}" type="datetime1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6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31CA-4FF6-4B15-8EBD-833AA4E98AFA}" type="datetime1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F713-EAFF-4404-9859-1890ECDC1646}" type="datetime1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9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340C5-2287-4EE3-B873-71E4559863AF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BE107-2DDD-4147-B2E1-9F244A475E9A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8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757B-B515-49EB-9671-7DE493AFB896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E68CE-91C1-4074-ABA0-BAD37CA78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4182" y="1102578"/>
            <a:ext cx="1120423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Term Project for Big Data Mining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Application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ia-001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a-001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Title: Anomaly Detection using Apache Spark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Prof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J. H. Wang</a:t>
            </a:r>
          </a:p>
          <a:p>
            <a:pPr algn="ctr"/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by:</a:t>
            </a:r>
          </a:p>
          <a:p>
            <a:pPr algn="ctr"/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Direselign Addis-106999405</a:t>
            </a:r>
          </a:p>
          <a:p>
            <a:pPr algn="ctr"/>
            <a:r>
              <a:rPr lang="en-US" sz="2800" dirty="0" smtClean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          Zewdie </a:t>
            </a:r>
            <a:r>
              <a:rPr lang="en-US" sz="28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Mossie </a:t>
            </a:r>
            <a:r>
              <a:rPr lang="en-US" sz="2800" dirty="0" smtClean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Erukneh-106999403</a:t>
            </a:r>
          </a:p>
          <a:p>
            <a:pPr algn="ctr"/>
            <a:endParaRPr lang="en-US" sz="28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algn="r"/>
            <a:r>
              <a:rPr lang="en-US" sz="2800" dirty="0" smtClean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June 2018</a:t>
            </a:r>
          </a:p>
          <a:p>
            <a:pPr algn="ctr"/>
            <a:endParaRPr lang="en-US" sz="28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EA17-0843-499F-8854-8CF64C2398C2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Image result for ntut logo n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8" y="370306"/>
            <a:ext cx="2460255" cy="5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1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1223"/>
            <a:ext cx="10515600" cy="460574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HP desktop with Ubuntu 18.04 OS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 GB RAM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Apache spark 2.3.0 Open source Distributed computing platform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Standalone Apache spark is configured in the computer with two nodes.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parameters </a:t>
            </a:r>
          </a:p>
          <a:p>
            <a:pPr lvl="1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Kmeans- k=8, intialstep=25, maxiter=100</a:t>
            </a:r>
          </a:p>
          <a:p>
            <a:pPr lvl="1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forest-numberTree=500,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MaxDepth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=20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157"/>
            <a:ext cx="10515600" cy="9227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preparation(part 1)</a:t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10" t="35402" r="70787" b="20361"/>
          <a:stretch/>
        </p:blipFill>
        <p:spPr>
          <a:xfrm>
            <a:off x="1577755" y="1287888"/>
            <a:ext cx="4011676" cy="4121237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16903" t="36059" r="70695" b="20361"/>
          <a:stretch/>
        </p:blipFill>
        <p:spPr>
          <a:xfrm>
            <a:off x="6096000" y="1287888"/>
            <a:ext cx="3473003" cy="42629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55311" y="5422004"/>
            <a:ext cx="10515600" cy="112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				Testing data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22" y="5510234"/>
            <a:ext cx="10515600" cy="1051551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TCP  nominal column                            Service nominal  column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96" t="41874" r="43591" b="17355"/>
          <a:stretch/>
        </p:blipFill>
        <p:spPr>
          <a:xfrm>
            <a:off x="856443" y="1273085"/>
            <a:ext cx="4977687" cy="4237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013" t="63481" r="56268" b="6270"/>
          <a:stretch/>
        </p:blipFill>
        <p:spPr>
          <a:xfrm>
            <a:off x="5834130" y="1171978"/>
            <a:ext cx="5022759" cy="18674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21219" y="350323"/>
            <a:ext cx="10515600" cy="705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0951" t="33795" r="49190" b="48356"/>
          <a:stretch/>
        </p:blipFill>
        <p:spPr>
          <a:xfrm>
            <a:off x="6053070" y="3400023"/>
            <a:ext cx="4803820" cy="21102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368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70" t="52020" r="33240" b="16040"/>
          <a:stretch/>
        </p:blipFill>
        <p:spPr>
          <a:xfrm>
            <a:off x="838201" y="976390"/>
            <a:ext cx="5845934" cy="48553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8034" y="5831725"/>
            <a:ext cx="11088709" cy="466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 column                                                 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Non-Binary values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486" t="41310" r="52465" b="40090"/>
          <a:stretch/>
        </p:blipFill>
        <p:spPr>
          <a:xfrm>
            <a:off x="7328080" y="1390919"/>
            <a:ext cx="4288664" cy="40439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157" y="5537916"/>
            <a:ext cx="10515600" cy="734095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 columns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58" t="41874" r="20352" b="17918"/>
          <a:stretch/>
        </p:blipFill>
        <p:spPr>
          <a:xfrm>
            <a:off x="940157" y="1059623"/>
            <a:ext cx="9427336" cy="447829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6025" y="304431"/>
            <a:ext cx="10515600" cy="879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Hot encoding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8795" y="1721640"/>
            <a:ext cx="962051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cannot work with categorical data directly.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data must be converted to numbers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 hot encoding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representation of categorical variables as binary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vectors is used</a:t>
            </a:r>
            <a:endParaRPr lang="en-US" sz="3000" b="0" i="0" dirty="0">
              <a:solidFill>
                <a:srgbClr val="55555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9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preparation(part 2)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3493"/>
            <a:ext cx="10121722" cy="5383369"/>
          </a:xfrm>
        </p:spPr>
        <p:txBody>
          <a:bodyPr>
            <a:normAutofit/>
          </a:bodyPr>
          <a:lstStyle/>
          <a:p>
            <a:pPr fontAlgn="base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make assumptions about the dataset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Often, raw data is comprised of attributes with varying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scales </a:t>
            </a:r>
          </a:p>
          <a:p>
            <a:pPr fontAlgn="base"/>
            <a:endParaRPr lang="en-US" sz="3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7828" t="46541" r="34080" b="19521"/>
          <a:stretch/>
        </p:blipFill>
        <p:spPr>
          <a:xfrm>
            <a:off x="593500" y="2820473"/>
            <a:ext cx="5459569" cy="3209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380" t="49577" r="34401" b="17183"/>
          <a:stretch/>
        </p:blipFill>
        <p:spPr>
          <a:xfrm>
            <a:off x="6194738" y="2820473"/>
            <a:ext cx="5159062" cy="307674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41261" y="6029738"/>
            <a:ext cx="10515600" cy="656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Training data					                 Testing Data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39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using AR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9100"/>
                <a:ext cx="10515600" cy="53447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is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by average or frequency of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AR, we have to calculate class ratio(CR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(CR) is attribute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ratio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each class for Attribute j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calculated by two methods according to the type of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attributes</a:t>
                </a:r>
              </a:p>
              <a:p>
                <a:pPr marL="0" indent="0">
                  <a:buNone/>
                </a:pP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calculated as for numeric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CR(j)=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 can be calculated as for binary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CR(j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𝑓𝑟𝑒𝑞𝑒𝑛𝑐𝑦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𝑓𝑟𝑒𝑞𝑢𝑒𝑛𝑐𝑦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den>
                    </m:f>
                  </m:oMath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 is maximum value of CR. AR can be calculated as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AR(j)=Max(CR(j))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9100"/>
                <a:ext cx="10515600" cy="5344731"/>
              </a:xfrm>
              <a:blipFill rotWithShape="0">
                <a:blip r:embed="rId2"/>
                <a:stretch>
                  <a:fillRect l="-1217" t="-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51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5915920"/>
            <a:ext cx="10515600" cy="65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AR result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148" t="46383" r="38099" b="8149"/>
          <a:stretch/>
        </p:blipFill>
        <p:spPr>
          <a:xfrm>
            <a:off x="1159099" y="1485588"/>
            <a:ext cx="8925059" cy="45417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19" y="54202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Attack vs Normal 		                     4 Attack vs Normal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59" t="34110" r="45895" b="28307"/>
          <a:stretch/>
        </p:blipFill>
        <p:spPr>
          <a:xfrm>
            <a:off x="721219" y="1354058"/>
            <a:ext cx="4546243" cy="406616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18827" t="29078" r="46062" b="23566"/>
          <a:stretch/>
        </p:blipFill>
        <p:spPr>
          <a:xfrm>
            <a:off x="6096000" y="1481069"/>
            <a:ext cx="4134119" cy="42757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81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PCA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89500"/>
            <a:ext cx="8946541" cy="479122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result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2EA17-0843-499F-8854-8CF64C2398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45928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performance result the following metrics were used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False Alarm Rate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Rate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15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KMeans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282"/>
            <a:ext cx="10515600" cy="5293217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data and then train with Random forest classifier for each of the clusters and predict with new dataset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splited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two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Frist category contains clusters that have both 'attack' and 'normal' connections and have more than 25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contains all other clusters and maps cluster to 'attack' or 'normal' based on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that contains less or equal than 25 connections are treated as outliers and are mapped to 'attack'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048" y="1236372"/>
            <a:ext cx="10515600" cy="46443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17995" t="38845" r="49889" b="27117"/>
          <a:stretch/>
        </p:blipFill>
        <p:spPr>
          <a:xfrm>
            <a:off x="748048" y="1236371"/>
            <a:ext cx="4946560" cy="432730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l="18495" t="41632" r="54215" b="37772"/>
          <a:stretch/>
        </p:blipFill>
        <p:spPr>
          <a:xfrm>
            <a:off x="5694608" y="1404569"/>
            <a:ext cx="4711522" cy="43079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4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after AR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828" t="49797" r="51554" b="13206"/>
          <a:stretch/>
        </p:blipFill>
        <p:spPr>
          <a:xfrm>
            <a:off x="6130343" y="1690688"/>
            <a:ext cx="4468969" cy="4043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57" t="52396" r="52360" b="10591"/>
          <a:stretch/>
        </p:blipFill>
        <p:spPr>
          <a:xfrm>
            <a:off x="1171976" y="1690688"/>
            <a:ext cx="4559123" cy="40439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34095" y="6031830"/>
            <a:ext cx="10006885" cy="42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   </a:t>
            </a:r>
            <a:r>
              <a:rPr lang="en-US" sz="5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	data			     					Test data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9" y="296214"/>
            <a:ext cx="10658341" cy="11848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each type of attack(DOS sample)</a:t>
            </a:r>
            <a:b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37" t="42693" r="19604" b="12911"/>
          <a:stretch/>
        </p:blipFill>
        <p:spPr>
          <a:xfrm>
            <a:off x="592428" y="1249251"/>
            <a:ext cx="10354614" cy="49454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090" y="6000764"/>
            <a:ext cx="10515600" cy="34321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 AR                                                        Using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data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30" t="38885" r="49682" b="13798"/>
          <a:stretch/>
        </p:blipFill>
        <p:spPr>
          <a:xfrm>
            <a:off x="838200" y="1635617"/>
            <a:ext cx="5189113" cy="426742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1" y="337109"/>
            <a:ext cx="8923986" cy="112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r>
              <a:rPr lang="en-US" sz="1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 </a:t>
            </a:r>
            <a:r>
              <a:rPr lang="en-US" sz="1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DOS</a:t>
            </a:r>
            <a:br>
              <a:rPr lang="en-US" sz="1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l="22821" t="38560" r="49385" b="25045"/>
          <a:stretch/>
        </p:blipFill>
        <p:spPr>
          <a:xfrm>
            <a:off x="6284890" y="1635617"/>
            <a:ext cx="5035640" cy="41954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1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 and Normal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09" t="58676" r="45230" b="14391"/>
          <a:stretch/>
        </p:blipFill>
        <p:spPr>
          <a:xfrm>
            <a:off x="838201" y="1532586"/>
            <a:ext cx="5400540" cy="4159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211" t="40372" r="49342" b="32573"/>
          <a:stretch/>
        </p:blipFill>
        <p:spPr>
          <a:xfrm>
            <a:off x="6478073" y="1532587"/>
            <a:ext cx="4752303" cy="415987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56068" y="6006072"/>
            <a:ext cx="10722735" cy="343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AR                                                        Using the whole data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808" y="16838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	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 vs U2R and R2L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2747" y="5812889"/>
            <a:ext cx="10515600" cy="600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 AR                                 		Using the whole data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895" t="52395" r="49401" b="20174"/>
          <a:stretch/>
        </p:blipFill>
        <p:spPr>
          <a:xfrm>
            <a:off x="992746" y="1493949"/>
            <a:ext cx="4730839" cy="4318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423" t="53335" r="49718" b="19610"/>
          <a:stretch/>
        </p:blipFill>
        <p:spPr>
          <a:xfrm>
            <a:off x="6323527" y="1493949"/>
            <a:ext cx="4584879" cy="4318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15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Results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14211" y="5825768"/>
            <a:ext cx="10515600" cy="600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 AR                                 		      Using the whole data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788" t="43001" r="49296" b="29192"/>
          <a:stretch/>
        </p:blipFill>
        <p:spPr>
          <a:xfrm>
            <a:off x="643944" y="1468192"/>
            <a:ext cx="4997002" cy="43659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211" t="46571" r="49718" b="25810"/>
          <a:stretch/>
        </p:blipFill>
        <p:spPr>
          <a:xfrm>
            <a:off x="6272011" y="1468192"/>
            <a:ext cx="5081789" cy="43659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360" y="5589431"/>
            <a:ext cx="10515600" cy="849046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Random forest using AR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63" t="36915" r="52052" b="18985"/>
          <a:stretch/>
        </p:blipFill>
        <p:spPr>
          <a:xfrm>
            <a:off x="851079" y="1171977"/>
            <a:ext cx="7970949" cy="44174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64216" y="180304"/>
            <a:ext cx="10515600" cy="84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0608"/>
            <a:ext cx="9144000" cy="631064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126" y="1210615"/>
            <a:ext cx="10818254" cy="5827690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size of networks and the data massively produced by them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made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analysis very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it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becomes even more difficult to detect intrusions in the case of big data.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era, the experts find very limited tools and methods to analyze big data for security reasons.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device new tools or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tools in a novel manner to achieve the purpose of big data security analysis.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project, we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apache spark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big data tool for analyzing the big dataset for anomaly detection.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Result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9707"/>
            <a:ext cx="10675513" cy="495836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result from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by KMeans Clustering with Random Forest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AR feature selection is used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around ~98-99% of detection rate with reasonable ~14-15% of false alarm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 and  F1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0.94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computing time is also efficient in all aspects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07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65916"/>
            <a:ext cx="10920211" cy="5512157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performed after some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and then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Random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 and Kmeans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this project is to analyze the dataset using MAP and REDUCE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just">
              <a:buNone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also check machine learning algorithm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anomaly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regard, we set to compare their training time, prediction time, and the rate of accuracy.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implemented 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NLS-KDD version of Kddcup99 dataset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for research.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this dataset is of size in megabytes but it meets our purpose here for big data security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as we have seen in our homework.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2124"/>
            <a:ext cx="10515600" cy="5409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53038"/>
            <a:ext cx="10945969" cy="535761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intrusions detection protects a computer network from unauthorized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Both  insider and outsides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intrusion detector learning task is to build a predictive model (i.e. a classifier) capable of distinguishing between </a:t>
            </a:r>
          </a:p>
          <a:p>
            <a:pPr marL="457200" lvl="1" indent="0">
              <a:buNone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bad connections(intrusions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attacks) and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or normal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connections.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connection is a sequence of TCP packets starting and ending at some well-defined times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is labeled as either normal, or as an attack, with exactly one specific attack type. 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092"/>
            <a:ext cx="10515600" cy="5280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5915"/>
            <a:ext cx="10515600" cy="57182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 fall into four main categories: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DOS: denial-of-service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R2L: unauthorized access from a remote machine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U2R: unauthorized access to local superuser (root) privileges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Probing: surveillance and other probing, e.g., port scanning.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widely used dataset by the research community in network security.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6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8794"/>
            <a:ext cx="10515600" cy="5434885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has </a:t>
            </a:r>
            <a:r>
              <a:rPr lang="en-US" sz="3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125, 973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in training and </a:t>
            </a:r>
            <a:r>
              <a:rPr lang="en-US" sz="3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22, 544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in test dataset and these instances contain 41 features.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different types of attacks which are about 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training and 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testing dataset.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generated in MIT Lab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produced by processing the tcpdump portions of DARPA IDS evaluation dataset.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 of the dataset</a:t>
            </a:r>
          </a:p>
          <a:p>
            <a:pPr marL="457200" lvl="1" indent="0"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Nominal-----3 columns</a:t>
            </a:r>
          </a:p>
          <a:p>
            <a:pPr marL="457200" lvl="1" indent="0"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Binary------ 6 columns</a:t>
            </a:r>
          </a:p>
          <a:p>
            <a:pPr marL="457200" lvl="1" indent="0">
              <a:buNone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Numeric----32 column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9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3492"/>
            <a:ext cx="10778544" cy="5447764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proposed model, the dataset analyzed for security analytics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in the local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machine.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loaded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apache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the data, it undergoes the data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project, normalization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 by using the common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techniques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MinMax, average and others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normalization process the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for anomaly detection using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algorithms.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process is depicted by model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shown in next slide.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190" y="6027314"/>
            <a:ext cx="10515600" cy="4765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84854" y="326487"/>
            <a:ext cx="10515600" cy="7682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Cont.…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30" t="3921" r="2359" b="3143"/>
          <a:stretch/>
        </p:blipFill>
        <p:spPr>
          <a:xfrm>
            <a:off x="1184855" y="953037"/>
            <a:ext cx="8976576" cy="518567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E68CE-91C1-4074-ABA0-BAD37CA782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762</Words>
  <Application>Microsoft Office PowerPoint</Application>
  <PresentationFormat>Widescreen</PresentationFormat>
  <Paragraphs>170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PMingLiU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Content </vt:lpstr>
      <vt:lpstr>Introduction</vt:lpstr>
      <vt:lpstr>Cont.…</vt:lpstr>
      <vt:lpstr> Intrusion Detection </vt:lpstr>
      <vt:lpstr> Dataset </vt:lpstr>
      <vt:lpstr>Cont.…</vt:lpstr>
      <vt:lpstr>Proposed Method </vt:lpstr>
      <vt:lpstr>Proposed Architecture </vt:lpstr>
      <vt:lpstr>Experiment setup</vt:lpstr>
      <vt:lpstr>Data preparation(part 1) </vt:lpstr>
      <vt:lpstr>     TCP  nominal column                            Service nominal  column</vt:lpstr>
      <vt:lpstr>Cont.….</vt:lpstr>
      <vt:lpstr>Numeric columns</vt:lpstr>
      <vt:lpstr>One Hot encoding </vt:lpstr>
      <vt:lpstr>Data preparation(part 2) </vt:lpstr>
      <vt:lpstr>Feature selection using AR</vt:lpstr>
      <vt:lpstr>Cont.…</vt:lpstr>
      <vt:lpstr>Attack vs Normal                        4 Attack vs Normal </vt:lpstr>
      <vt:lpstr>Evaluation metrics</vt:lpstr>
      <vt:lpstr>KMeans Clustering </vt:lpstr>
      <vt:lpstr>Cont.…</vt:lpstr>
      <vt:lpstr>Features after AR</vt:lpstr>
      <vt:lpstr> Detecting each type of attack(DOS sample) </vt:lpstr>
      <vt:lpstr>Using AR                                                        Using the whole data </vt:lpstr>
      <vt:lpstr>Cont.… Prob and Normal</vt:lpstr>
      <vt:lpstr> Cont.… Normal vs U2R and R2L </vt:lpstr>
      <vt:lpstr>Combined Results</vt:lpstr>
      <vt:lpstr>Only Random forest using AR</vt:lpstr>
      <vt:lpstr>Summary Result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zdmossie@gmail.com</dc:creator>
  <cp:lastModifiedBy>zdmossie@gmail.com</cp:lastModifiedBy>
  <cp:revision>103</cp:revision>
  <dcterms:created xsi:type="dcterms:W3CDTF">2018-06-23T15:54:04Z</dcterms:created>
  <dcterms:modified xsi:type="dcterms:W3CDTF">2018-06-29T02:18:21Z</dcterms:modified>
</cp:coreProperties>
</file>